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PT Sans Narrow"/>
      <p:regular r:id="rId34"/>
      <p:bold r:id="rId35"/>
    </p:embeddedFont>
    <p:embeddedFont>
      <p:font typeface="Fira Mono"/>
      <p:regular r:id="rId36"/>
      <p:bold r:id="rId37"/>
    </p:embeddedFont>
    <p:embeddedFont>
      <p:font typeface="Lato Black"/>
      <p:bold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6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7.xml"/><Relationship Id="rId33" Type="http://schemas.openxmlformats.org/officeDocument/2006/relationships/font" Target="fonts/Lato-boldItalic.fntdata"/><Relationship Id="rId10" Type="http://schemas.openxmlformats.org/officeDocument/2006/relationships/slide" Target="slides/slide6.xml"/><Relationship Id="rId32" Type="http://schemas.openxmlformats.org/officeDocument/2006/relationships/font" Target="fonts/Lato-italic.fntdata"/><Relationship Id="rId13" Type="http://schemas.openxmlformats.org/officeDocument/2006/relationships/slide" Target="slides/slide9.xml"/><Relationship Id="rId35" Type="http://schemas.openxmlformats.org/officeDocument/2006/relationships/font" Target="fonts/PTSansNarrow-bold.fntdata"/><Relationship Id="rId12" Type="http://schemas.openxmlformats.org/officeDocument/2006/relationships/slide" Target="slides/slide8.xml"/><Relationship Id="rId34" Type="http://schemas.openxmlformats.org/officeDocument/2006/relationships/font" Target="fonts/PTSansNarrow-regular.fntdata"/><Relationship Id="rId15" Type="http://schemas.openxmlformats.org/officeDocument/2006/relationships/slide" Target="slides/slide11.xml"/><Relationship Id="rId37" Type="http://schemas.openxmlformats.org/officeDocument/2006/relationships/font" Target="fonts/FiraMono-bold.fntdata"/><Relationship Id="rId14" Type="http://schemas.openxmlformats.org/officeDocument/2006/relationships/slide" Target="slides/slide10.xml"/><Relationship Id="rId36" Type="http://schemas.openxmlformats.org/officeDocument/2006/relationships/font" Target="fonts/FiraMono-regular.fntdata"/><Relationship Id="rId17" Type="http://schemas.openxmlformats.org/officeDocument/2006/relationships/slide" Target="slides/slide13.xml"/><Relationship Id="rId39" Type="http://schemas.openxmlformats.org/officeDocument/2006/relationships/font" Target="fonts/LatoBlack-boldItalic.fntdata"/><Relationship Id="rId16" Type="http://schemas.openxmlformats.org/officeDocument/2006/relationships/slide" Target="slides/slide12.xml"/><Relationship Id="rId38" Type="http://schemas.openxmlformats.org/officeDocument/2006/relationships/font" Target="fonts/LatoBlack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92bf4780fa_0_3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92bf4780fa_0_3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90cab0355a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Global variables − All variables are considered global unless explicitly declared as a local.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Local variables − When the type is specified as local for a variable then its scope is limited with the functions inside their scope.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  <p:sp>
        <p:nvSpPr>
          <p:cNvPr id="365" name="Google Shape;365;g90cab0355a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8fd6d84bea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8fd6d84bea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92bf4780fa_0_6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92bf4780fa_0_6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2bf4780fa_0_7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92bf4780fa_0_7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92bf4780fa_0_6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*Note syntax for this is currently in Python -&gt; change for Lua</a:t>
            </a:r>
            <a:endParaRPr/>
          </a:p>
        </p:txBody>
      </p:sp>
      <p:sp>
        <p:nvSpPr>
          <p:cNvPr id="424" name="Google Shape;424;g92bf4780fa_0_6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92bf4780fa_0_6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92bf4780fa_0_6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92bf4780fa_0_6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92bf4780fa_0_6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fd6d84bea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8fd6d84bea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90cab0355a_0_10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90cab0355a_0_10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917e6486e3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917e6486e3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fd6d84bea_0_2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8fd6d84bea_0_2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2bf4780f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92bf4780f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7AF11"/>
              </a:buClr>
              <a:buSzPts val="1000"/>
              <a:buFont typeface="Open Sans"/>
              <a:buChar char="●"/>
            </a:pPr>
            <a:r>
              <a:rPr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Let's say you’re in a big warehouse, with a lot of boxes. How will you be able to access or remember something that you put in one of the box?</a:t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b="1"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LABEL THE BOX!!</a:t>
            </a:r>
            <a:endParaRPr b="1"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47AF11"/>
              </a:buClr>
              <a:buSzPts val="1000"/>
              <a:buFont typeface="Open Sans"/>
              <a:buChar char="●"/>
            </a:pPr>
            <a:r>
              <a:rPr i="1"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Variables</a:t>
            </a:r>
            <a:r>
              <a:rPr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is like the label on the box. </a:t>
            </a:r>
            <a:br>
              <a:rPr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 humans, it is easier for us to remember a name or label than an exact block of information. Variables let us store information, recall and reuse them. </a:t>
            </a:r>
            <a:endParaRPr sz="400"/>
          </a:p>
        </p:txBody>
      </p:sp>
      <p:sp>
        <p:nvSpPr>
          <p:cNvPr id="314" name="Google Shape;3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92bf4780fa_0_3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92bf4780fa_0_3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2bf4780fa_0_3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92bf4780fa_0_3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age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Portfolio Showcase">
  <p:cSld name="Laptop Portfolio Showcas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>
            <p:ph idx="2" type="pic"/>
          </p:nvPr>
        </p:nvSpPr>
        <p:spPr>
          <a:xfrm>
            <a:off x="4667249" y="1943100"/>
            <a:ext cx="3107531" cy="1943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4" name="Google Shape;74;p1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" name="Google Shape;75;p11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1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CD Portfolio Showcase">
  <p:cSld name="LCD Portfolio Showcas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1" name="Google Shape;81;p1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2" name="Google Shape;82;p12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2"/>
          <p:cNvSpPr/>
          <p:nvPr>
            <p:ph idx="3" type="pic"/>
          </p:nvPr>
        </p:nvSpPr>
        <p:spPr>
          <a:xfrm>
            <a:off x="979246" y="1911986"/>
            <a:ext cx="2706929" cy="162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2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2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Center">
  <p:cSld name="iPhone Portfolio Showcase at Cen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9" name="Google Shape;89;p1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3"/>
          <p:cNvSpPr/>
          <p:nvPr>
            <p:ph idx="3" type="pic"/>
          </p:nvPr>
        </p:nvSpPr>
        <p:spPr>
          <a:xfrm>
            <a:off x="3986213" y="202168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ad Portfolio Showcase at right">
  <p:cSld name="iPad Portfolio Showcase at righ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>
            <p:ph idx="2" type="pic"/>
          </p:nvPr>
        </p:nvSpPr>
        <p:spPr>
          <a:xfrm>
            <a:off x="6648047" y="1804652"/>
            <a:ext cx="1573825" cy="21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/>
          <p:nvPr>
            <p:ph idx="4" type="pic"/>
          </p:nvPr>
        </p:nvSpPr>
        <p:spPr>
          <a:xfrm>
            <a:off x="4673016" y="2437606"/>
            <a:ext cx="2107406" cy="1581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Left">
  <p:cSld name="iPhone Portfolio Showcase at Lef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06" name="Google Shape;106;p1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1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/>
          <p:nvPr>
            <p:ph idx="3" type="pic"/>
          </p:nvPr>
        </p:nvSpPr>
        <p:spPr>
          <a:xfrm>
            <a:off x="723197" y="192560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ervices Page">
  <p:cSld name="Featured Services Pag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15" name="Google Shape;115;p1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16"/>
          <p:cNvSpPr/>
          <p:nvPr>
            <p:ph idx="3" type="pic"/>
          </p:nvPr>
        </p:nvSpPr>
        <p:spPr>
          <a:xfrm>
            <a:off x="5937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6"/>
          <p:cNvSpPr/>
          <p:nvPr>
            <p:ph idx="4" type="pic"/>
          </p:nvPr>
        </p:nvSpPr>
        <p:spPr>
          <a:xfrm>
            <a:off x="66643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6"/>
          <p:cNvSpPr/>
          <p:nvPr>
            <p:ph idx="5" type="pic"/>
          </p:nvPr>
        </p:nvSpPr>
        <p:spPr>
          <a:xfrm>
            <a:off x="4640792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6"/>
          <p:cNvSpPr/>
          <p:nvPr>
            <p:ph idx="6" type="pic"/>
          </p:nvPr>
        </p:nvSpPr>
        <p:spPr>
          <a:xfrm>
            <a:off x="2617259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Testimonials">
  <p:cSld name="Customer Testimonial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29" name="Google Shape;129;p1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>
            <p:ph idx="3" type="pic"/>
          </p:nvPr>
        </p:nvSpPr>
        <p:spPr>
          <a:xfrm>
            <a:off x="591940" y="3128769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8"/>
          <p:cNvSpPr/>
          <p:nvPr>
            <p:ph idx="4" type="pic"/>
          </p:nvPr>
        </p:nvSpPr>
        <p:spPr>
          <a:xfrm>
            <a:off x="3524298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8"/>
          <p:cNvSpPr/>
          <p:nvPr>
            <p:ph idx="5" type="pic"/>
          </p:nvPr>
        </p:nvSpPr>
        <p:spPr>
          <a:xfrm>
            <a:off x="6426859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Our Team Page">
  <p:cSld name="Meet Our Team Pag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>
            <p:ph idx="2" type="pic"/>
          </p:nvPr>
        </p:nvSpPr>
        <p:spPr>
          <a:xfrm>
            <a:off x="83617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9"/>
          <p:cNvSpPr/>
          <p:nvPr>
            <p:ph idx="3" type="pic"/>
          </p:nvPr>
        </p:nvSpPr>
        <p:spPr>
          <a:xfrm>
            <a:off x="248003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9"/>
          <p:cNvSpPr/>
          <p:nvPr>
            <p:ph idx="4" type="pic"/>
          </p:nvPr>
        </p:nvSpPr>
        <p:spPr>
          <a:xfrm>
            <a:off x="412389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9"/>
          <p:cNvSpPr/>
          <p:nvPr>
            <p:ph idx="5" type="pic"/>
          </p:nvPr>
        </p:nvSpPr>
        <p:spPr>
          <a:xfrm>
            <a:off x="576775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9"/>
          <p:cNvSpPr/>
          <p:nvPr>
            <p:ph idx="6" type="pic"/>
          </p:nvPr>
        </p:nvSpPr>
        <p:spPr>
          <a:xfrm>
            <a:off x="7411611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9"/>
          <p:cNvSpPr/>
          <p:nvPr>
            <p:ph idx="7" type="pic"/>
          </p:nvPr>
        </p:nvSpPr>
        <p:spPr>
          <a:xfrm>
            <a:off x="83617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9"/>
          <p:cNvSpPr/>
          <p:nvPr>
            <p:ph idx="8" type="pic"/>
          </p:nvPr>
        </p:nvSpPr>
        <p:spPr>
          <a:xfrm>
            <a:off x="248003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9"/>
          <p:cNvSpPr/>
          <p:nvPr>
            <p:ph idx="9" type="pic"/>
          </p:nvPr>
        </p:nvSpPr>
        <p:spPr>
          <a:xfrm>
            <a:off x="412389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/>
          <p:nvPr>
            <p:ph idx="13" type="pic"/>
          </p:nvPr>
        </p:nvSpPr>
        <p:spPr>
          <a:xfrm>
            <a:off x="576775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/>
          <p:nvPr>
            <p:ph idx="14" type="pic"/>
          </p:nvPr>
        </p:nvSpPr>
        <p:spPr>
          <a:xfrm>
            <a:off x="7411611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19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15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0" name="Google Shape;150;p1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19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9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1">
  <p:cSld name="Our Creative Force 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/>
          <p:nvPr>
            <p:ph idx="2" type="pic"/>
          </p:nvPr>
        </p:nvSpPr>
        <p:spPr>
          <a:xfrm>
            <a:off x="890059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8" name="Google Shape;158;p2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p20"/>
          <p:cNvSpPr/>
          <p:nvPr>
            <p:ph idx="4" type="pic"/>
          </p:nvPr>
        </p:nvSpPr>
        <p:spPr>
          <a:xfrm>
            <a:off x="2853972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20"/>
          <p:cNvSpPr/>
          <p:nvPr>
            <p:ph idx="5" type="pic"/>
          </p:nvPr>
        </p:nvSpPr>
        <p:spPr>
          <a:xfrm>
            <a:off x="4817887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0"/>
          <p:cNvSpPr/>
          <p:nvPr>
            <p:ph idx="6" type="pic"/>
          </p:nvPr>
        </p:nvSpPr>
        <p:spPr>
          <a:xfrm>
            <a:off x="6792064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Page">
  <p:cSld name="Section Break Pag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alf Pictgure in Page">
  <p:cSld name="Right Half Pictgure in Page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>
            <p:ph idx="2" type="pic"/>
          </p:nvPr>
        </p:nvSpPr>
        <p:spPr>
          <a:xfrm>
            <a:off x="4572000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8" name="Google Shape;168;p2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Right Pictgure in Page">
  <p:cSld name="Mini Right Pictgure in Pag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>
            <p:ph idx="2" type="pic"/>
          </p:nvPr>
        </p:nvSpPr>
        <p:spPr>
          <a:xfrm>
            <a:off x="4572000" y="0"/>
            <a:ext cx="4572000" cy="304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22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3" name="Google Shape;173;p2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Picture at Left Side">
  <p:cSld name="Small Picture at Left Side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8" name="Google Shape;178;p2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9" name="Google Shape;179;p23"/>
          <p:cNvSpPr/>
          <p:nvPr>
            <p:ph idx="3" type="pic"/>
          </p:nvPr>
        </p:nvSpPr>
        <p:spPr>
          <a:xfrm>
            <a:off x="593726" y="1543049"/>
            <a:ext cx="2692400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2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1">
  <p:cSld name="Company History Page 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85" name="Google Shape;185;p2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6" name="Google Shape;186;p24"/>
          <p:cNvSpPr/>
          <p:nvPr>
            <p:ph idx="3" type="pic"/>
          </p:nvPr>
        </p:nvSpPr>
        <p:spPr>
          <a:xfrm>
            <a:off x="4189509" y="1590011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24"/>
          <p:cNvSpPr/>
          <p:nvPr>
            <p:ph idx="4" type="pic"/>
          </p:nvPr>
        </p:nvSpPr>
        <p:spPr>
          <a:xfrm>
            <a:off x="152035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24"/>
          <p:cNvSpPr/>
          <p:nvPr>
            <p:ph idx="5" type="pic"/>
          </p:nvPr>
        </p:nvSpPr>
        <p:spPr>
          <a:xfrm>
            <a:off x="690730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24"/>
          <p:cNvSpPr txBox="1"/>
          <p:nvPr/>
        </p:nvSpPr>
        <p:spPr>
          <a:xfrm>
            <a:off x="6681306" y="4722841"/>
            <a:ext cx="1160434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-US" sz="8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BUSNESS </a:t>
            </a:r>
            <a:r>
              <a:rPr b="1" i="0" lang="en-US" sz="8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PROPOSAL</a:t>
            </a:r>
            <a:endParaRPr b="1" i="0" sz="8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2">
  <p:cSld name="Company History Page 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2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96" name="Google Shape;196;p2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25"/>
          <p:cNvSpPr/>
          <p:nvPr>
            <p:ph idx="3" type="pic"/>
          </p:nvPr>
        </p:nvSpPr>
        <p:spPr>
          <a:xfrm>
            <a:off x="152035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25"/>
          <p:cNvSpPr/>
          <p:nvPr>
            <p:ph idx="4" type="pic"/>
          </p:nvPr>
        </p:nvSpPr>
        <p:spPr>
          <a:xfrm>
            <a:off x="690730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" name="Google Shape;199;p25"/>
          <p:cNvSpPr/>
          <p:nvPr>
            <p:ph idx="5" type="pic"/>
          </p:nvPr>
        </p:nvSpPr>
        <p:spPr>
          <a:xfrm>
            <a:off x="4211734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2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Section Break">
  <p:cSld name="Portfolio Section Brea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6"/>
          <p:cNvSpPr/>
          <p:nvPr>
            <p:ph idx="2" type="pic"/>
          </p:nvPr>
        </p:nvSpPr>
        <p:spPr>
          <a:xfrm>
            <a:off x="603250" y="2790824"/>
            <a:ext cx="3282950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" name="Google Shape;206;p26"/>
          <p:cNvSpPr/>
          <p:nvPr>
            <p:ph idx="3" type="pic"/>
          </p:nvPr>
        </p:nvSpPr>
        <p:spPr>
          <a:xfrm>
            <a:off x="5267324" y="2790824"/>
            <a:ext cx="3280631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26"/>
          <p:cNvSpPr/>
          <p:nvPr>
            <p:ph idx="4" type="pic"/>
          </p:nvPr>
        </p:nvSpPr>
        <p:spPr>
          <a:xfrm>
            <a:off x="2362200" y="1966913"/>
            <a:ext cx="4419600" cy="3176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ackground">
  <p:cSld name="Full Background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 Message">
  <p:cSld name="Welcome Messag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/>
          <p:nvPr>
            <p:ph idx="2" type="pic"/>
          </p:nvPr>
        </p:nvSpPr>
        <p:spPr>
          <a:xfrm>
            <a:off x="4090271" y="1588761"/>
            <a:ext cx="963458" cy="963458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/>
          <p:nvPr/>
        </p:nvSpPr>
        <p:spPr>
          <a:xfrm>
            <a:off x="-66350" y="368650"/>
            <a:ext cx="9252600" cy="657900"/>
          </a:xfrm>
          <a:prstGeom prst="rect">
            <a:avLst/>
          </a:prstGeom>
          <a:solidFill>
            <a:srgbClr val="47AF1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>
            <p:ph type="title"/>
          </p:nvPr>
        </p:nvSpPr>
        <p:spPr>
          <a:xfrm>
            <a:off x="457200" y="368650"/>
            <a:ext cx="82296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b="0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400"/>
              <a:buChar char="●"/>
              <a:defRPr sz="14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200"/>
              <a:buChar char="■"/>
              <a:defRPr sz="12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" name="Google Shape;16;p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Google Shape;18;p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Left Half Page Picture">
  <p:cSld name="Portfolio Left Half Page Pictur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>
            <p:ph idx="2" type="pic"/>
          </p:nvPr>
        </p:nvSpPr>
        <p:spPr>
          <a:xfrm>
            <a:off x="2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156204" y="575840"/>
            <a:ext cx="3394071" cy="681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5165727" y="1306764"/>
            <a:ext cx="3394071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4" name="Google Shape;24;p5"/>
          <p:cNvCxnSpPr/>
          <p:nvPr/>
        </p:nvCxnSpPr>
        <p:spPr>
          <a:xfrm>
            <a:off x="5165727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2">
  <p:cSld name="Our Creative Forc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593725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p6"/>
          <p:cNvSpPr/>
          <p:nvPr>
            <p:ph idx="4" type="pic"/>
          </p:nvPr>
        </p:nvSpPr>
        <p:spPr>
          <a:xfrm>
            <a:off x="332884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/>
          <p:nvPr>
            <p:ph idx="5" type="pic"/>
          </p:nvPr>
        </p:nvSpPr>
        <p:spPr>
          <a:xfrm>
            <a:off x="606396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Portfolio Single Show">
  <p:cSld name="Simple Portfolio Single Show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" name="Google Shape;43;p7"/>
          <p:cNvSpPr/>
          <p:nvPr>
            <p:ph idx="3" type="pic"/>
          </p:nvPr>
        </p:nvSpPr>
        <p:spPr>
          <a:xfrm>
            <a:off x="593725" y="1543049"/>
            <a:ext cx="3986742" cy="2756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Portfolio in Browser">
  <p:cSld name="Mini Portfolio in Brows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>
            <p:ph idx="2" type="pic"/>
          </p:nvPr>
        </p:nvSpPr>
        <p:spPr>
          <a:xfrm>
            <a:off x="3922871" y="1686719"/>
            <a:ext cx="4598829" cy="2670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ortfolio in Browser">
  <p:cSld name="Full Portfolio in Brows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>
            <p:ph idx="2" type="pic"/>
          </p:nvPr>
        </p:nvSpPr>
        <p:spPr>
          <a:xfrm>
            <a:off x="1057275" y="1771649"/>
            <a:ext cx="7029451" cy="337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rious Project Show Case">
  <p:cSld name="Various Project Show Cas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" name="Google Shape;63;p10"/>
          <p:cNvSpPr/>
          <p:nvPr>
            <p:ph idx="3" type="pic"/>
          </p:nvPr>
        </p:nvSpPr>
        <p:spPr>
          <a:xfrm>
            <a:off x="594391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0"/>
          <p:cNvSpPr/>
          <p:nvPr>
            <p:ph idx="4" type="pic"/>
          </p:nvPr>
        </p:nvSpPr>
        <p:spPr>
          <a:xfrm>
            <a:off x="4561555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/>
          <p:nvPr>
            <p:ph idx="5" type="pic"/>
          </p:nvPr>
        </p:nvSpPr>
        <p:spPr>
          <a:xfrm>
            <a:off x="2577973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/>
          <p:nvPr>
            <p:ph idx="6" type="pic"/>
          </p:nvPr>
        </p:nvSpPr>
        <p:spPr>
          <a:xfrm>
            <a:off x="6545137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8FA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/>
          <p:nvPr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chemeClr val="accent2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" name="Google Shape;221;p30"/>
          <p:cNvGrpSpPr/>
          <p:nvPr/>
        </p:nvGrpSpPr>
        <p:grpSpPr>
          <a:xfrm>
            <a:off x="594362" y="1974291"/>
            <a:ext cx="3345871" cy="1285660"/>
            <a:chOff x="594362" y="1974291"/>
            <a:chExt cx="3345871" cy="1285660"/>
          </a:xfrm>
        </p:grpSpPr>
        <p:cxnSp>
          <p:nvCxnSpPr>
            <p:cNvPr id="222" name="Google Shape;222;p30"/>
            <p:cNvCxnSpPr/>
            <p:nvPr/>
          </p:nvCxnSpPr>
          <p:spPr>
            <a:xfrm>
              <a:off x="594362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3" name="Google Shape;223;p30"/>
            <p:cNvSpPr txBox="1"/>
            <p:nvPr/>
          </p:nvSpPr>
          <p:spPr>
            <a:xfrm>
              <a:off x="603253" y="3107793"/>
              <a:ext cx="3336980" cy="1521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4" name="Google Shape;224;p30"/>
            <p:cNvSpPr txBox="1"/>
            <p:nvPr/>
          </p:nvSpPr>
          <p:spPr>
            <a:xfrm>
              <a:off x="594362" y="2079377"/>
              <a:ext cx="33458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Introduction To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Lua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225" name="Google Shape;225;p30"/>
          <p:cNvGrpSpPr/>
          <p:nvPr/>
        </p:nvGrpSpPr>
        <p:grpSpPr>
          <a:xfrm>
            <a:off x="547282" y="1516764"/>
            <a:ext cx="433021" cy="433423"/>
            <a:chOff x="1682" y="0"/>
            <a:chExt cx="4316" cy="4320"/>
          </a:xfrm>
        </p:grpSpPr>
        <p:sp>
          <p:nvSpPr>
            <p:cNvPr id="226" name="Google Shape;226;p30"/>
            <p:cNvSpPr/>
            <p:nvPr/>
          </p:nvSpPr>
          <p:spPr>
            <a:xfrm>
              <a:off x="1682" y="0"/>
              <a:ext cx="4316" cy="4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2609" y="1147"/>
              <a:ext cx="2458" cy="2333"/>
            </a:xfrm>
            <a:custGeom>
              <a:rect b="b" l="l" r="r" t="t"/>
              <a:pathLst>
                <a:path extrusionOk="0" h="1244" w="1312">
                  <a:moveTo>
                    <a:pt x="44" y="654"/>
                  </a:moveTo>
                  <a:cubicBezTo>
                    <a:pt x="132" y="924"/>
                    <a:pt x="132" y="924"/>
                    <a:pt x="132" y="924"/>
                  </a:cubicBezTo>
                  <a:cubicBezTo>
                    <a:pt x="118" y="929"/>
                    <a:pt x="104" y="935"/>
                    <a:pt x="91" y="942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15" y="659"/>
                    <a:pt x="29" y="657"/>
                    <a:pt x="44" y="654"/>
                  </a:cubicBezTo>
                  <a:close/>
                  <a:moveTo>
                    <a:pt x="1268" y="654"/>
                  </a:moveTo>
                  <a:cubicBezTo>
                    <a:pt x="1180" y="924"/>
                    <a:pt x="1180" y="924"/>
                    <a:pt x="1180" y="924"/>
                  </a:cubicBezTo>
                  <a:cubicBezTo>
                    <a:pt x="1194" y="929"/>
                    <a:pt x="1208" y="935"/>
                    <a:pt x="1221" y="942"/>
                  </a:cubicBezTo>
                  <a:cubicBezTo>
                    <a:pt x="1312" y="660"/>
                    <a:pt x="1312" y="660"/>
                    <a:pt x="1312" y="660"/>
                  </a:cubicBezTo>
                  <a:cubicBezTo>
                    <a:pt x="1297" y="659"/>
                    <a:pt x="1283" y="657"/>
                    <a:pt x="1268" y="654"/>
                  </a:cubicBezTo>
                  <a:close/>
                  <a:moveTo>
                    <a:pt x="902" y="39"/>
                  </a:moveTo>
                  <a:cubicBezTo>
                    <a:pt x="1101" y="184"/>
                    <a:pt x="1101" y="184"/>
                    <a:pt x="1101" y="184"/>
                  </a:cubicBezTo>
                  <a:cubicBezTo>
                    <a:pt x="1110" y="172"/>
                    <a:pt x="1120" y="161"/>
                    <a:pt x="1131" y="151"/>
                  </a:cubicBezTo>
                  <a:cubicBezTo>
                    <a:pt x="923" y="0"/>
                    <a:pt x="923" y="0"/>
                    <a:pt x="923" y="0"/>
                  </a:cubicBezTo>
                  <a:cubicBezTo>
                    <a:pt x="917" y="14"/>
                    <a:pt x="910" y="27"/>
                    <a:pt x="902" y="39"/>
                  </a:cubicBezTo>
                  <a:close/>
                  <a:moveTo>
                    <a:pt x="790" y="1244"/>
                  </a:moveTo>
                  <a:cubicBezTo>
                    <a:pt x="788" y="1230"/>
                    <a:pt x="787" y="1216"/>
                    <a:pt x="787" y="1202"/>
                  </a:cubicBezTo>
                  <a:cubicBezTo>
                    <a:pt x="787" y="1201"/>
                    <a:pt x="787" y="1200"/>
                    <a:pt x="787" y="1200"/>
                  </a:cubicBezTo>
                  <a:cubicBezTo>
                    <a:pt x="525" y="1200"/>
                    <a:pt x="525" y="1200"/>
                    <a:pt x="525" y="1200"/>
                  </a:cubicBezTo>
                  <a:cubicBezTo>
                    <a:pt x="525" y="1200"/>
                    <a:pt x="525" y="1201"/>
                    <a:pt x="525" y="1202"/>
                  </a:cubicBezTo>
                  <a:cubicBezTo>
                    <a:pt x="525" y="1216"/>
                    <a:pt x="524" y="1230"/>
                    <a:pt x="522" y="1244"/>
                  </a:cubicBezTo>
                  <a:lnTo>
                    <a:pt x="790" y="1244"/>
                  </a:lnTo>
                  <a:close/>
                  <a:moveTo>
                    <a:pt x="211" y="184"/>
                  </a:moveTo>
                  <a:cubicBezTo>
                    <a:pt x="410" y="39"/>
                    <a:pt x="410" y="39"/>
                    <a:pt x="410" y="39"/>
                  </a:cubicBezTo>
                  <a:cubicBezTo>
                    <a:pt x="402" y="27"/>
                    <a:pt x="395" y="14"/>
                    <a:pt x="389" y="0"/>
                  </a:cubicBezTo>
                  <a:cubicBezTo>
                    <a:pt x="181" y="151"/>
                    <a:pt x="181" y="151"/>
                    <a:pt x="181" y="151"/>
                  </a:cubicBezTo>
                  <a:cubicBezTo>
                    <a:pt x="192" y="161"/>
                    <a:pt x="202" y="172"/>
                    <a:pt x="211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2100" y="442"/>
              <a:ext cx="3476" cy="3432"/>
            </a:xfrm>
            <a:custGeom>
              <a:rect b="b" l="l" r="r" t="t"/>
              <a:pathLst>
                <a:path extrusionOk="0" h="1830" w="1856">
                  <a:moveTo>
                    <a:pt x="928" y="503"/>
                  </a:moveTo>
                  <a:cubicBezTo>
                    <a:pt x="789" y="503"/>
                    <a:pt x="677" y="390"/>
                    <a:pt x="677" y="252"/>
                  </a:cubicBezTo>
                  <a:cubicBezTo>
                    <a:pt x="677" y="252"/>
                    <a:pt x="677" y="252"/>
                    <a:pt x="677" y="252"/>
                  </a:cubicBezTo>
                  <a:cubicBezTo>
                    <a:pt x="677" y="113"/>
                    <a:pt x="789" y="0"/>
                    <a:pt x="928" y="0"/>
                  </a:cubicBezTo>
                  <a:cubicBezTo>
                    <a:pt x="1067" y="0"/>
                    <a:pt x="1179" y="113"/>
                    <a:pt x="1179" y="252"/>
                  </a:cubicBezTo>
                  <a:cubicBezTo>
                    <a:pt x="1179" y="252"/>
                    <a:pt x="1179" y="252"/>
                    <a:pt x="1179" y="252"/>
                  </a:cubicBezTo>
                  <a:cubicBezTo>
                    <a:pt x="1179" y="390"/>
                    <a:pt x="1067" y="503"/>
                    <a:pt x="928" y="503"/>
                  </a:cubicBezTo>
                  <a:close/>
                  <a:moveTo>
                    <a:pt x="502" y="742"/>
                  </a:moveTo>
                  <a:cubicBezTo>
                    <a:pt x="502" y="742"/>
                    <a:pt x="502" y="742"/>
                    <a:pt x="502" y="742"/>
                  </a:cubicBezTo>
                  <a:cubicBezTo>
                    <a:pt x="502" y="603"/>
                    <a:pt x="390" y="491"/>
                    <a:pt x="251" y="491"/>
                  </a:cubicBezTo>
                  <a:cubicBezTo>
                    <a:pt x="113" y="491"/>
                    <a:pt x="0" y="603"/>
                    <a:pt x="0" y="742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81"/>
                    <a:pt x="113" y="993"/>
                    <a:pt x="251" y="993"/>
                  </a:cubicBezTo>
                  <a:cubicBezTo>
                    <a:pt x="390" y="993"/>
                    <a:pt x="502" y="881"/>
                    <a:pt x="502" y="742"/>
                  </a:cubicBezTo>
                  <a:close/>
                  <a:moveTo>
                    <a:pt x="1605" y="491"/>
                  </a:moveTo>
                  <a:cubicBezTo>
                    <a:pt x="1466" y="491"/>
                    <a:pt x="1354" y="603"/>
                    <a:pt x="1354" y="742"/>
                  </a:cubicBezTo>
                  <a:cubicBezTo>
                    <a:pt x="1354" y="742"/>
                    <a:pt x="1354" y="742"/>
                    <a:pt x="1354" y="742"/>
                  </a:cubicBezTo>
                  <a:cubicBezTo>
                    <a:pt x="1354" y="881"/>
                    <a:pt x="1466" y="993"/>
                    <a:pt x="1605" y="993"/>
                  </a:cubicBezTo>
                  <a:cubicBezTo>
                    <a:pt x="1743" y="993"/>
                    <a:pt x="1856" y="881"/>
                    <a:pt x="1856" y="742"/>
                  </a:cubicBezTo>
                  <a:cubicBezTo>
                    <a:pt x="1856" y="742"/>
                    <a:pt x="1856" y="742"/>
                    <a:pt x="1856" y="742"/>
                  </a:cubicBezTo>
                  <a:cubicBezTo>
                    <a:pt x="1856" y="603"/>
                    <a:pt x="1743" y="491"/>
                    <a:pt x="1605" y="491"/>
                  </a:cubicBezTo>
                  <a:close/>
                  <a:moveTo>
                    <a:pt x="502" y="1327"/>
                  </a:moveTo>
                  <a:cubicBezTo>
                    <a:pt x="364" y="1327"/>
                    <a:pt x="251" y="1440"/>
                    <a:pt x="251" y="1578"/>
                  </a:cubicBezTo>
                  <a:cubicBezTo>
                    <a:pt x="251" y="1578"/>
                    <a:pt x="251" y="1578"/>
                    <a:pt x="251" y="1578"/>
                  </a:cubicBezTo>
                  <a:cubicBezTo>
                    <a:pt x="251" y="1717"/>
                    <a:pt x="364" y="1830"/>
                    <a:pt x="502" y="1830"/>
                  </a:cubicBezTo>
                  <a:cubicBezTo>
                    <a:pt x="641" y="1830"/>
                    <a:pt x="753" y="1717"/>
                    <a:pt x="753" y="1578"/>
                  </a:cubicBezTo>
                  <a:cubicBezTo>
                    <a:pt x="753" y="1578"/>
                    <a:pt x="753" y="1578"/>
                    <a:pt x="753" y="1578"/>
                  </a:cubicBezTo>
                  <a:cubicBezTo>
                    <a:pt x="753" y="1440"/>
                    <a:pt x="641" y="1327"/>
                    <a:pt x="502" y="1327"/>
                  </a:cubicBezTo>
                  <a:close/>
                  <a:moveTo>
                    <a:pt x="1354" y="1327"/>
                  </a:moveTo>
                  <a:cubicBezTo>
                    <a:pt x="1215" y="1327"/>
                    <a:pt x="1103" y="1440"/>
                    <a:pt x="1103" y="1578"/>
                  </a:cubicBezTo>
                  <a:cubicBezTo>
                    <a:pt x="1103" y="1578"/>
                    <a:pt x="1103" y="1578"/>
                    <a:pt x="1103" y="1578"/>
                  </a:cubicBezTo>
                  <a:cubicBezTo>
                    <a:pt x="1103" y="1717"/>
                    <a:pt x="1215" y="1830"/>
                    <a:pt x="1354" y="1830"/>
                  </a:cubicBezTo>
                  <a:cubicBezTo>
                    <a:pt x="1492" y="1830"/>
                    <a:pt x="1605" y="1717"/>
                    <a:pt x="1605" y="1578"/>
                  </a:cubicBezTo>
                  <a:cubicBezTo>
                    <a:pt x="1605" y="1578"/>
                    <a:pt x="1605" y="1578"/>
                    <a:pt x="1605" y="1578"/>
                  </a:cubicBezTo>
                  <a:cubicBezTo>
                    <a:pt x="1605" y="1440"/>
                    <a:pt x="1492" y="1327"/>
                    <a:pt x="1354" y="1327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30"/>
          <p:cNvSpPr txBox="1"/>
          <p:nvPr/>
        </p:nvSpPr>
        <p:spPr>
          <a:xfrm>
            <a:off x="746762" y="2231777"/>
            <a:ext cx="3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30" name="Google Shape;23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950" y="1201250"/>
            <a:ext cx="4786050" cy="273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9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NO V</a:t>
            </a:r>
            <a:r>
              <a:rPr lang="en-US"/>
              <a:t>ariables VS Using Variables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346" name="Google Shape;346;p39"/>
          <p:cNvSpPr/>
          <p:nvPr/>
        </p:nvSpPr>
        <p:spPr>
          <a:xfrm>
            <a:off x="4237325" y="2978213"/>
            <a:ext cx="4575600" cy="159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9"/>
          <p:cNvSpPr/>
          <p:nvPr/>
        </p:nvSpPr>
        <p:spPr>
          <a:xfrm>
            <a:off x="274925" y="2989875"/>
            <a:ext cx="3552600" cy="159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9"/>
          <p:cNvSpPr txBox="1"/>
          <p:nvPr/>
        </p:nvSpPr>
        <p:spPr>
          <a:xfrm>
            <a:off x="4229200" y="2567250"/>
            <a:ext cx="19704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= </a:t>
            </a:r>
            <a:r>
              <a:rPr b="1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- 6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*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+ 21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/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49" name="Google Shape;349;p39"/>
          <p:cNvGrpSpPr/>
          <p:nvPr/>
        </p:nvGrpSpPr>
        <p:grpSpPr>
          <a:xfrm>
            <a:off x="529357" y="1405982"/>
            <a:ext cx="1423772" cy="940975"/>
            <a:chOff x="2265750" y="2059721"/>
            <a:chExt cx="2966192" cy="2738575"/>
          </a:xfrm>
        </p:grpSpPr>
        <p:pic>
          <p:nvPicPr>
            <p:cNvPr id="350" name="Google Shape;350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65750" y="2059721"/>
              <a:ext cx="2602989" cy="27351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39"/>
            <p:cNvSpPr txBox="1"/>
            <p:nvPr/>
          </p:nvSpPr>
          <p:spPr>
            <a:xfrm rot="-1002005">
              <a:off x="3101973" y="3087375"/>
              <a:ext cx="1961638" cy="14598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fav_num</a:t>
              </a:r>
              <a:endParaRPr/>
            </a:p>
          </p:txBody>
        </p:sp>
      </p:grpSp>
      <p:sp>
        <p:nvSpPr>
          <p:cNvPr id="352" name="Google Shape;352;p39"/>
          <p:cNvSpPr txBox="1"/>
          <p:nvPr/>
        </p:nvSpPr>
        <p:spPr>
          <a:xfrm>
            <a:off x="375575" y="2697600"/>
            <a:ext cx="34518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- 6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*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+ 21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/ 2</a:t>
            </a:r>
            <a:endParaRPr b="0" i="0" sz="2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3" name="Google Shape;353;p39"/>
          <p:cNvSpPr txBox="1"/>
          <p:nvPr/>
        </p:nvSpPr>
        <p:spPr>
          <a:xfrm>
            <a:off x="2280575" y="3046850"/>
            <a:ext cx="1537500" cy="15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102 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- 6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102 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*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102 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+ 21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102</a:t>
            </a:r>
            <a:r>
              <a:rPr b="0" i="0" lang="en-US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/ 2</a:t>
            </a:r>
            <a:endParaRPr b="0" i="0" sz="2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1451375" y="3378844"/>
            <a:ext cx="829200" cy="4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C78D8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215502" y="1089513"/>
            <a:ext cx="1970400" cy="1477800"/>
          </a:xfrm>
          <a:prstGeom prst="noSmoking">
            <a:avLst>
              <a:gd fmla="val 9850" name="adj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6" name="Google Shape;356;p39"/>
          <p:cNvGrpSpPr/>
          <p:nvPr/>
        </p:nvGrpSpPr>
        <p:grpSpPr>
          <a:xfrm>
            <a:off x="5005432" y="1446757"/>
            <a:ext cx="1423772" cy="940975"/>
            <a:chOff x="2265750" y="2059721"/>
            <a:chExt cx="2966192" cy="2738575"/>
          </a:xfrm>
        </p:grpSpPr>
        <p:pic>
          <p:nvPicPr>
            <p:cNvPr id="357" name="Google Shape;357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65750" y="2059721"/>
              <a:ext cx="2602989" cy="27351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39"/>
            <p:cNvSpPr txBox="1"/>
            <p:nvPr/>
          </p:nvSpPr>
          <p:spPr>
            <a:xfrm rot="-1002005">
              <a:off x="3101973" y="3087375"/>
              <a:ext cx="1961638" cy="14598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fav_num</a:t>
              </a:r>
              <a:endParaRPr/>
            </a:p>
          </p:txBody>
        </p:sp>
      </p:grpSp>
      <p:sp>
        <p:nvSpPr>
          <p:cNvPr id="359" name="Google Shape;359;p39"/>
          <p:cNvSpPr txBox="1"/>
          <p:nvPr/>
        </p:nvSpPr>
        <p:spPr>
          <a:xfrm>
            <a:off x="6713750" y="2567325"/>
            <a:ext cx="2430300" cy="24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= </a:t>
            </a:r>
            <a:r>
              <a:rPr b="1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- 6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*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+ 21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Open San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fav_num / 2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0" name="Google Shape;360;p39"/>
          <p:cNvSpPr/>
          <p:nvPr/>
        </p:nvSpPr>
        <p:spPr>
          <a:xfrm>
            <a:off x="5870975" y="3435994"/>
            <a:ext cx="829200" cy="4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C78D8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9"/>
          <p:cNvSpPr txBox="1"/>
          <p:nvPr/>
        </p:nvSpPr>
        <p:spPr>
          <a:xfrm>
            <a:off x="6513625" y="1490560"/>
            <a:ext cx="17982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Change</a:t>
            </a:r>
            <a:endParaRPr/>
          </a:p>
        </p:txBody>
      </p:sp>
      <p:sp>
        <p:nvSpPr>
          <p:cNvPr id="362" name="Google Shape;362;p39"/>
          <p:cNvSpPr txBox="1"/>
          <p:nvPr/>
        </p:nvSpPr>
        <p:spPr>
          <a:xfrm>
            <a:off x="2189250" y="1490650"/>
            <a:ext cx="17982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 Changes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0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VARIABLES IN</a:t>
            </a:r>
            <a:r>
              <a:rPr lang="en-US"/>
              <a:t> </a:t>
            </a:r>
            <a:r>
              <a:rPr lang="en-US">
                <a:solidFill>
                  <a:schemeClr val="accent2"/>
                </a:solidFill>
              </a:rPr>
              <a:t>LUA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68" name="Google Shape;368;p40"/>
          <p:cNvSpPr txBox="1"/>
          <p:nvPr/>
        </p:nvSpPr>
        <p:spPr>
          <a:xfrm>
            <a:off x="4258448" y="3257127"/>
            <a:ext cx="1954200" cy="9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Holds a variable that is accessible anywhere in the project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40"/>
          <p:cNvSpPr txBox="1"/>
          <p:nvPr/>
        </p:nvSpPr>
        <p:spPr>
          <a:xfrm>
            <a:off x="4256358" y="3034263"/>
            <a:ext cx="19584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GLOBAL VARIABLES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40"/>
          <p:cNvSpPr txBox="1"/>
          <p:nvPr/>
        </p:nvSpPr>
        <p:spPr>
          <a:xfrm>
            <a:off x="932673" y="3257127"/>
            <a:ext cx="1954200" cy="9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Holds a variable that only exists within the scope of a file. 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40"/>
          <p:cNvSpPr txBox="1"/>
          <p:nvPr/>
        </p:nvSpPr>
        <p:spPr>
          <a:xfrm>
            <a:off x="930583" y="3034276"/>
            <a:ext cx="19584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LOCAL VARIABLES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675" y="1094487"/>
            <a:ext cx="2660950" cy="18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6355" y="1094488"/>
            <a:ext cx="3372996" cy="180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500" y="1254100"/>
            <a:ext cx="3742051" cy="231230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1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INSPIRATION</a:t>
            </a:r>
            <a:r>
              <a:rPr lang="en-US"/>
              <a:t> FOR YOUR OBSTACLE COURSE GAME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1" name="Google Shape;381;p41"/>
          <p:cNvCxnSpPr/>
          <p:nvPr/>
        </p:nvCxnSpPr>
        <p:spPr>
          <a:xfrm rot="10800000">
            <a:off x="5003650" y="2966025"/>
            <a:ext cx="1682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2" name="Google Shape;382;p41"/>
          <p:cNvSpPr txBox="1"/>
          <p:nvPr/>
        </p:nvSpPr>
        <p:spPr>
          <a:xfrm>
            <a:off x="6855850" y="2598400"/>
            <a:ext cx="19323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What do you think our program will print out?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383" name="Google Shape;383;p41"/>
          <p:cNvCxnSpPr>
            <a:stCxn id="384" idx="3"/>
          </p:cNvCxnSpPr>
          <p:nvPr/>
        </p:nvCxnSpPr>
        <p:spPr>
          <a:xfrm flipH="1" rot="10800000">
            <a:off x="2179475" y="1677100"/>
            <a:ext cx="728100" cy="224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4" name="Google Shape;384;p41"/>
          <p:cNvSpPr txBox="1"/>
          <p:nvPr/>
        </p:nvSpPr>
        <p:spPr>
          <a:xfrm>
            <a:off x="81275" y="1254100"/>
            <a:ext cx="20982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Creates two </a:t>
            </a:r>
            <a:r>
              <a:rPr b="1" lang="en-US" sz="1300">
                <a:solidFill>
                  <a:srgbClr val="444C56"/>
                </a:solidFill>
                <a:highlight>
                  <a:srgbClr val="FFFFFF"/>
                </a:highlight>
              </a:rPr>
              <a:t>local variables</a:t>
            </a: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 </a:t>
            </a:r>
            <a:r>
              <a:rPr lang="en-US" sz="1300">
                <a:solidFill>
                  <a:srgbClr val="0000FF"/>
                </a:solidFill>
                <a:highlight>
                  <a:srgbClr val="FFFFFF"/>
                </a:highlight>
              </a:rPr>
              <a:t>a </a:t>
            </a: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and </a:t>
            </a:r>
            <a:r>
              <a:rPr lang="en-US" sz="1300">
                <a:solidFill>
                  <a:srgbClr val="0000FF"/>
                </a:solidFill>
                <a:highlight>
                  <a:srgbClr val="FFFFFF"/>
                </a:highlight>
              </a:rPr>
              <a:t>b </a:t>
            </a:r>
            <a:endParaRPr sz="1300">
              <a:solidFill>
                <a:srgbClr val="0000FF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385" name="Google Shape;385;p41"/>
          <p:cNvCxnSpPr/>
          <p:nvPr/>
        </p:nvCxnSpPr>
        <p:spPr>
          <a:xfrm flipH="1" rot="10800000">
            <a:off x="1939575" y="2475900"/>
            <a:ext cx="891000" cy="1105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6" name="Google Shape;386;p41"/>
          <p:cNvSpPr txBox="1"/>
          <p:nvPr/>
        </p:nvSpPr>
        <p:spPr>
          <a:xfrm>
            <a:off x="81275" y="3165200"/>
            <a:ext cx="19323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Assigns the variable an integer value: </a:t>
            </a:r>
            <a:endParaRPr sz="13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 = 10</a:t>
            </a:r>
            <a:endParaRPr sz="13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b = 30</a:t>
            </a:r>
            <a:endParaRPr sz="13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387" name="Google Shape;387;p41"/>
          <p:cNvCxnSpPr/>
          <p:nvPr/>
        </p:nvCxnSpPr>
        <p:spPr>
          <a:xfrm rot="10800000">
            <a:off x="5003650" y="3323325"/>
            <a:ext cx="1682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8" name="Google Shape;388;p41"/>
          <p:cNvSpPr txBox="1"/>
          <p:nvPr/>
        </p:nvSpPr>
        <p:spPr>
          <a:xfrm>
            <a:off x="7543475" y="3261900"/>
            <a:ext cx="5040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44C56"/>
                </a:solidFill>
                <a:highlight>
                  <a:srgbClr val="FFFFFF"/>
                </a:highlight>
              </a:rPr>
              <a:t>???</a:t>
            </a:r>
            <a:endParaRPr sz="20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2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4" name="Google Shape;394;p42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395" name="Google Shape;395;p42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96" name="Google Shape;396;p42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ACTIVITY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397" name="Google Shape;397;p42"/>
          <p:cNvGrpSpPr/>
          <p:nvPr/>
        </p:nvGrpSpPr>
        <p:grpSpPr>
          <a:xfrm>
            <a:off x="4377401" y="2052355"/>
            <a:ext cx="426606" cy="426606"/>
            <a:chOff x="2818" y="1137"/>
            <a:chExt cx="2100" cy="2100"/>
          </a:xfrm>
        </p:grpSpPr>
        <p:sp>
          <p:nvSpPr>
            <p:cNvPr id="398" name="Google Shape;398;p42"/>
            <p:cNvSpPr/>
            <p:nvPr/>
          </p:nvSpPr>
          <p:spPr>
            <a:xfrm>
              <a:off x="2818" y="1137"/>
              <a:ext cx="2100" cy="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3064" y="1383"/>
              <a:ext cx="1554" cy="1556"/>
            </a:xfrm>
            <a:custGeom>
              <a:rect b="b" l="l" r="r" t="t"/>
              <a:pathLst>
                <a:path extrusionOk="0" h="760" w="760">
                  <a:moveTo>
                    <a:pt x="162" y="464"/>
                  </a:moveTo>
                  <a:cubicBezTo>
                    <a:pt x="162" y="738"/>
                    <a:pt x="162" y="738"/>
                    <a:pt x="162" y="738"/>
                  </a:cubicBezTo>
                  <a:cubicBezTo>
                    <a:pt x="162" y="751"/>
                    <a:pt x="152" y="760"/>
                    <a:pt x="140" y="760"/>
                  </a:cubicBezTo>
                  <a:cubicBezTo>
                    <a:pt x="22" y="760"/>
                    <a:pt x="22" y="760"/>
                    <a:pt x="22" y="760"/>
                  </a:cubicBezTo>
                  <a:cubicBezTo>
                    <a:pt x="9" y="760"/>
                    <a:pt x="0" y="751"/>
                    <a:pt x="0" y="738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0" y="452"/>
                    <a:pt x="9" y="442"/>
                    <a:pt x="22" y="442"/>
                  </a:cubicBezTo>
                  <a:cubicBezTo>
                    <a:pt x="140" y="442"/>
                    <a:pt x="140" y="442"/>
                    <a:pt x="140" y="442"/>
                  </a:cubicBezTo>
                  <a:cubicBezTo>
                    <a:pt x="152" y="442"/>
                    <a:pt x="162" y="452"/>
                    <a:pt x="162" y="464"/>
                  </a:cubicBezTo>
                  <a:close/>
                  <a:moveTo>
                    <a:pt x="340" y="318"/>
                  </a:moveTo>
                  <a:cubicBezTo>
                    <a:pt x="221" y="318"/>
                    <a:pt x="221" y="318"/>
                    <a:pt x="221" y="318"/>
                  </a:cubicBezTo>
                  <a:cubicBezTo>
                    <a:pt x="209" y="318"/>
                    <a:pt x="199" y="328"/>
                    <a:pt x="199" y="340"/>
                  </a:cubicBezTo>
                  <a:cubicBezTo>
                    <a:pt x="199" y="738"/>
                    <a:pt x="199" y="738"/>
                    <a:pt x="199" y="738"/>
                  </a:cubicBezTo>
                  <a:cubicBezTo>
                    <a:pt x="199" y="751"/>
                    <a:pt x="209" y="760"/>
                    <a:pt x="221" y="760"/>
                  </a:cubicBezTo>
                  <a:cubicBezTo>
                    <a:pt x="340" y="760"/>
                    <a:pt x="340" y="760"/>
                    <a:pt x="340" y="760"/>
                  </a:cubicBezTo>
                  <a:cubicBezTo>
                    <a:pt x="352" y="760"/>
                    <a:pt x="362" y="751"/>
                    <a:pt x="362" y="738"/>
                  </a:cubicBezTo>
                  <a:cubicBezTo>
                    <a:pt x="362" y="340"/>
                    <a:pt x="362" y="340"/>
                    <a:pt x="362" y="340"/>
                  </a:cubicBezTo>
                  <a:cubicBezTo>
                    <a:pt x="362" y="328"/>
                    <a:pt x="352" y="318"/>
                    <a:pt x="340" y="318"/>
                  </a:cubicBezTo>
                  <a:close/>
                  <a:moveTo>
                    <a:pt x="539" y="179"/>
                  </a:moveTo>
                  <a:cubicBezTo>
                    <a:pt x="420" y="179"/>
                    <a:pt x="420" y="179"/>
                    <a:pt x="420" y="179"/>
                  </a:cubicBezTo>
                  <a:cubicBezTo>
                    <a:pt x="408" y="179"/>
                    <a:pt x="398" y="189"/>
                    <a:pt x="398" y="201"/>
                  </a:cubicBezTo>
                  <a:cubicBezTo>
                    <a:pt x="398" y="738"/>
                    <a:pt x="398" y="738"/>
                    <a:pt x="398" y="738"/>
                  </a:cubicBezTo>
                  <a:cubicBezTo>
                    <a:pt x="398" y="751"/>
                    <a:pt x="408" y="760"/>
                    <a:pt x="420" y="760"/>
                  </a:cubicBezTo>
                  <a:cubicBezTo>
                    <a:pt x="539" y="760"/>
                    <a:pt x="539" y="760"/>
                    <a:pt x="539" y="760"/>
                  </a:cubicBezTo>
                  <a:cubicBezTo>
                    <a:pt x="551" y="760"/>
                    <a:pt x="561" y="751"/>
                    <a:pt x="561" y="738"/>
                  </a:cubicBezTo>
                  <a:cubicBezTo>
                    <a:pt x="561" y="201"/>
                    <a:pt x="561" y="201"/>
                    <a:pt x="561" y="201"/>
                  </a:cubicBezTo>
                  <a:cubicBezTo>
                    <a:pt x="561" y="189"/>
                    <a:pt x="551" y="179"/>
                    <a:pt x="539" y="179"/>
                  </a:cubicBezTo>
                  <a:close/>
                  <a:moveTo>
                    <a:pt x="738" y="0"/>
                  </a:moveTo>
                  <a:cubicBezTo>
                    <a:pt x="620" y="0"/>
                    <a:pt x="620" y="0"/>
                    <a:pt x="620" y="0"/>
                  </a:cubicBezTo>
                  <a:cubicBezTo>
                    <a:pt x="608" y="0"/>
                    <a:pt x="598" y="9"/>
                    <a:pt x="598" y="22"/>
                  </a:cubicBezTo>
                  <a:cubicBezTo>
                    <a:pt x="598" y="738"/>
                    <a:pt x="598" y="738"/>
                    <a:pt x="598" y="738"/>
                  </a:cubicBezTo>
                  <a:cubicBezTo>
                    <a:pt x="598" y="751"/>
                    <a:pt x="608" y="760"/>
                    <a:pt x="620" y="760"/>
                  </a:cubicBezTo>
                  <a:cubicBezTo>
                    <a:pt x="738" y="760"/>
                    <a:pt x="738" y="760"/>
                    <a:pt x="738" y="760"/>
                  </a:cubicBezTo>
                  <a:cubicBezTo>
                    <a:pt x="751" y="760"/>
                    <a:pt x="760" y="751"/>
                    <a:pt x="760" y="738"/>
                  </a:cubicBezTo>
                  <a:cubicBezTo>
                    <a:pt x="760" y="22"/>
                    <a:pt x="760" y="22"/>
                    <a:pt x="760" y="22"/>
                  </a:cubicBezTo>
                  <a:cubicBezTo>
                    <a:pt x="760" y="9"/>
                    <a:pt x="751" y="0"/>
                    <a:pt x="73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>
                <a:solidFill>
                  <a:schemeClr val="accent2"/>
                </a:solidFill>
              </a:rPr>
              <a:t>CONDITIONAL </a:t>
            </a:r>
            <a:r>
              <a:rPr lang="en-US"/>
              <a:t>STATEMENTS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5" name="Google Shape;405;p43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43"/>
          <p:cNvSpPr txBox="1"/>
          <p:nvPr/>
        </p:nvSpPr>
        <p:spPr>
          <a:xfrm>
            <a:off x="584200" y="1069525"/>
            <a:ext cx="83589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Conditions let us make decision.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First we test if the condition is met!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Then maybe we’ll do the thing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7" name="Google Shape;407;p43"/>
          <p:cNvSpPr txBox="1"/>
          <p:nvPr/>
        </p:nvSpPr>
        <p:spPr>
          <a:xfrm>
            <a:off x="3033825" y="2391775"/>
            <a:ext cx="5588400" cy="6528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2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it’s raining</a:t>
            </a: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take an umbrella </a:t>
            </a:r>
            <a:endParaRPr sz="2800"/>
          </a:p>
        </p:txBody>
      </p:sp>
      <p:pic>
        <p:nvPicPr>
          <p:cNvPr id="408" name="Google Shape;4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25" y="2440650"/>
            <a:ext cx="1845600" cy="1845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3"/>
          <p:cNvSpPr txBox="1"/>
          <p:nvPr/>
        </p:nvSpPr>
        <p:spPr>
          <a:xfrm>
            <a:off x="3033825" y="3177375"/>
            <a:ext cx="5588400" cy="6528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Yep it’s raining</a:t>
            </a:r>
            <a:endParaRPr sz="2800"/>
          </a:p>
        </p:txBody>
      </p:sp>
      <p:sp>
        <p:nvSpPr>
          <p:cNvPr id="410" name="Google Shape;410;p43"/>
          <p:cNvSpPr txBox="1"/>
          <p:nvPr/>
        </p:nvSpPr>
        <p:spPr>
          <a:xfrm>
            <a:off x="3033825" y="3962975"/>
            <a:ext cx="5588400" cy="6528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…...</a:t>
            </a: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take an umbrella 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4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>
                <a:solidFill>
                  <a:schemeClr val="accent2"/>
                </a:solidFill>
              </a:rPr>
              <a:t>BOOLEANS </a:t>
            </a:r>
            <a:r>
              <a:rPr lang="en-US"/>
              <a:t>(TRUE OR FALSE)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16" name="Google Shape;416;p44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44"/>
          <p:cNvSpPr txBox="1"/>
          <p:nvPr/>
        </p:nvSpPr>
        <p:spPr>
          <a:xfrm>
            <a:off x="457200" y="1341400"/>
            <a:ext cx="82296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Computers store whether a condition is met in the form of </a:t>
            </a:r>
            <a:b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3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3000">
                <a:solidFill>
                  <a:srgbClr val="FF74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and </a:t>
            </a:r>
            <a:r>
              <a:rPr lang="en-US" sz="3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sz="30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 figure out if something is </a:t>
            </a: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or </a:t>
            </a: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we do a comparison</a:t>
            </a: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8" name="Google Shape;418;p44"/>
          <p:cNvSpPr txBox="1"/>
          <p:nvPr/>
        </p:nvSpPr>
        <p:spPr>
          <a:xfrm>
            <a:off x="3523675" y="3280975"/>
            <a:ext cx="2805600" cy="1579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"A" in "AEIOU"</a:t>
            </a:r>
            <a:b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"Z" in "AEIOU"</a:t>
            </a:r>
            <a:endParaRPr sz="2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"a" in "AEIOU"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9" name="Google Shape;419;p44"/>
          <p:cNvSpPr txBox="1"/>
          <p:nvPr/>
        </p:nvSpPr>
        <p:spPr>
          <a:xfrm>
            <a:off x="3242600" y="3433450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420" name="Google Shape;420;p44"/>
          <p:cNvSpPr txBox="1"/>
          <p:nvPr/>
        </p:nvSpPr>
        <p:spPr>
          <a:xfrm>
            <a:off x="3242650" y="3890247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421" name="Google Shape;421;p44"/>
          <p:cNvSpPr txBox="1"/>
          <p:nvPr/>
        </p:nvSpPr>
        <p:spPr>
          <a:xfrm>
            <a:off x="3242620" y="4312095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>
                <a:solidFill>
                  <a:schemeClr val="accent2"/>
                </a:solidFill>
              </a:rPr>
              <a:t>IF </a:t>
            </a:r>
            <a:r>
              <a:rPr lang="en-US"/>
              <a:t>STATEMENTS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27" name="Google Shape;427;p45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45"/>
          <p:cNvSpPr txBox="1"/>
          <p:nvPr>
            <p:ph idx="1" type="body"/>
          </p:nvPr>
        </p:nvSpPr>
        <p:spPr>
          <a:xfrm>
            <a:off x="1389900" y="1038975"/>
            <a:ext cx="6364200" cy="12909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fave_num =</a:t>
            </a:r>
            <a:r>
              <a:rPr b="1" lang="en-US" sz="2000"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3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if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 fav_num &lt; 10: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"What a great number"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429" name="Google Shape;429;p45"/>
          <p:cNvSpPr/>
          <p:nvPr/>
        </p:nvSpPr>
        <p:spPr>
          <a:xfrm>
            <a:off x="1834125" y="1440525"/>
            <a:ext cx="2113800" cy="333300"/>
          </a:xfrm>
          <a:prstGeom prst="rect">
            <a:avLst/>
          </a:prstGeom>
          <a:noFill/>
          <a:ln cap="flat" cmpd="sng" w="28575">
            <a:solidFill>
              <a:srgbClr val="933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430" name="Google Shape;430;p45"/>
          <p:cNvSpPr txBox="1"/>
          <p:nvPr/>
        </p:nvSpPr>
        <p:spPr>
          <a:xfrm>
            <a:off x="3033825" y="2775575"/>
            <a:ext cx="5266200" cy="1353300"/>
          </a:xfrm>
          <a:prstGeom prst="rect">
            <a:avLst/>
          </a:prstGeom>
          <a:noFill/>
          <a:ln cap="flat" cmpd="sng" w="76200">
            <a:solidFill>
              <a:srgbClr val="9925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Is it </a:t>
            </a:r>
            <a:r>
              <a:rPr lang="en-US" sz="18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 that fave_num is less than 10?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-US" sz="1800">
                <a:latin typeface="Open Sans"/>
                <a:ea typeface="Open Sans"/>
                <a:cs typeface="Open Sans"/>
                <a:sym typeface="Open Sans"/>
              </a:rPr>
              <a:t>Well, fave_num is 3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And it’s </a:t>
            </a:r>
            <a:r>
              <a:rPr lang="en-US" sz="18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1800">
                <a:solidFill>
                  <a:srgbClr val="FF74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that 5 is less than 10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 u="sng">
                <a:latin typeface="Open Sans"/>
                <a:ea typeface="Open Sans"/>
                <a:cs typeface="Open Sans"/>
                <a:sym typeface="Open Sans"/>
              </a:rPr>
              <a:t>So it is </a:t>
            </a:r>
            <a:r>
              <a:rPr lang="en-US" sz="1800" u="sng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1800" u="sng"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sz="2000" u="sng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1" name="Google Shape;431;p45"/>
          <p:cNvSpPr/>
          <p:nvPr/>
        </p:nvSpPr>
        <p:spPr>
          <a:xfrm>
            <a:off x="593733" y="2775565"/>
            <a:ext cx="2113800" cy="837900"/>
          </a:xfrm>
          <a:prstGeom prst="wedgeRectCallout">
            <a:avLst>
              <a:gd fmla="val -4836" name="adj1"/>
              <a:gd fmla="val -159285" name="adj2"/>
            </a:avLst>
          </a:prstGeom>
          <a:solidFill>
            <a:srgbClr val="992588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That’s the condition!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>
                <a:solidFill>
                  <a:schemeClr val="accent2"/>
                </a:solidFill>
              </a:rPr>
              <a:t>ELIF </a:t>
            </a:r>
            <a:r>
              <a:rPr lang="en-US"/>
              <a:t>STATEMENTS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7" name="Google Shape;437;p46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8" name="Google Shape;438;p46"/>
          <p:cNvSpPr txBox="1"/>
          <p:nvPr>
            <p:ph idx="1" type="body"/>
          </p:nvPr>
        </p:nvSpPr>
        <p:spPr>
          <a:xfrm>
            <a:off x="2661350" y="1675175"/>
            <a:ext cx="6224100" cy="2502300"/>
          </a:xfrm>
          <a:prstGeom prst="rect">
            <a:avLst/>
          </a:prstGeom>
          <a:solidFill>
            <a:srgbClr val="CCCCCC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fave_num =</a:t>
            </a:r>
            <a:r>
              <a:rPr b="1" lang="en-US" sz="2000"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11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if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 fav_num &lt; 10: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"What a great number"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elif 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fav_num = 11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love the number 11"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else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20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  print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only like numbers below 11"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439" name="Google Shape;439;p46"/>
          <p:cNvSpPr/>
          <p:nvPr/>
        </p:nvSpPr>
        <p:spPr>
          <a:xfrm>
            <a:off x="182150" y="1675175"/>
            <a:ext cx="2040000" cy="2085600"/>
          </a:xfrm>
          <a:prstGeom prst="wedgeRectCallout">
            <a:avLst>
              <a:gd fmla="val 72773" name="adj1"/>
              <a:gd fmla="val 25471" name="adj2"/>
            </a:avLst>
          </a:prstGeom>
          <a:solidFill>
            <a:srgbClr val="666666"/>
          </a:solidFill>
          <a:ln cap="flat" cmpd="sng" w="76200">
            <a:solidFill>
              <a:srgbClr val="FF7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elif</a:t>
            </a:r>
            <a:endParaRPr b="1" sz="17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FFFFF"/>
                </a:solidFill>
              </a:rPr>
              <a:t>Means we can give specific instructions for other words</a:t>
            </a:r>
            <a:endParaRPr b="1"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>
                <a:solidFill>
                  <a:schemeClr val="accent2"/>
                </a:solidFill>
              </a:rPr>
              <a:t>ELSE </a:t>
            </a:r>
            <a:r>
              <a:rPr lang="en-US"/>
              <a:t>STATEMENTS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45" name="Google Shape;445;p47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47"/>
          <p:cNvSpPr txBox="1"/>
          <p:nvPr>
            <p:ph idx="1" type="body"/>
          </p:nvPr>
        </p:nvSpPr>
        <p:spPr>
          <a:xfrm>
            <a:off x="2661350" y="1675175"/>
            <a:ext cx="6224100" cy="2502300"/>
          </a:xfrm>
          <a:prstGeom prst="rect">
            <a:avLst/>
          </a:prstGeom>
          <a:solidFill>
            <a:srgbClr val="CCCCCC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fave_num =</a:t>
            </a:r>
            <a:r>
              <a:rPr b="1" lang="en-US" sz="2000"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15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if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 fav_num &lt; 10: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"What a great number"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elif 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fav_num = 11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20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love the number 11"</a:t>
            </a:r>
            <a:r>
              <a:rPr lang="en-US" sz="20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else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20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  print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20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only like numbers below 11"</a:t>
            </a:r>
            <a:r>
              <a:rPr lang="en-US" sz="20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20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447" name="Google Shape;447;p47"/>
          <p:cNvSpPr/>
          <p:nvPr/>
        </p:nvSpPr>
        <p:spPr>
          <a:xfrm>
            <a:off x="106650" y="2146525"/>
            <a:ext cx="2040000" cy="1897800"/>
          </a:xfrm>
          <a:prstGeom prst="wedgeRectCallout">
            <a:avLst>
              <a:gd fmla="val 73221" name="adj1"/>
              <a:gd fmla="val 21180" name="adj2"/>
            </a:avLst>
          </a:prstGeom>
          <a:solidFill>
            <a:srgbClr val="666666"/>
          </a:solidFill>
          <a:ln cap="flat" cmpd="sng" w="76200">
            <a:solidFill>
              <a:srgbClr val="FF7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else</a:t>
            </a:r>
            <a:endParaRPr b="1" sz="17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FFFFF"/>
                </a:solidFill>
              </a:rPr>
              <a:t>statements means something still happens if the </a:t>
            </a:r>
            <a:r>
              <a:rPr b="1"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if or elif </a:t>
            </a:r>
            <a:r>
              <a:rPr b="1" lang="en-US" sz="1700">
                <a:solidFill>
                  <a:srgbClr val="FFFFFF"/>
                </a:solidFill>
              </a:rPr>
              <a:t>statement was </a:t>
            </a:r>
            <a:r>
              <a:rPr b="1"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b="1"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8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3" name="Google Shape;453;p48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454" name="Google Shape;454;p48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55" name="Google Shape;455;p48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PROJECT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sp>
        <p:nvSpPr>
          <p:cNvPr id="456" name="Google Shape;456;p48"/>
          <p:cNvSpPr/>
          <p:nvPr/>
        </p:nvSpPr>
        <p:spPr>
          <a:xfrm>
            <a:off x="4290477" y="2082825"/>
            <a:ext cx="563025" cy="353150"/>
          </a:xfrm>
          <a:custGeom>
            <a:rect b="b" l="l" r="r" t="t"/>
            <a:pathLst>
              <a:path extrusionOk="0" h="164" w="245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COURSE </a:t>
            </a:r>
            <a:r>
              <a:rPr lang="en-US" sz="2400">
                <a:solidFill>
                  <a:schemeClr val="accent2"/>
                </a:solidFill>
              </a:rPr>
              <a:t>TIMELINE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36" name="Google Shape;236;p31"/>
          <p:cNvSpPr/>
          <p:nvPr/>
        </p:nvSpPr>
        <p:spPr>
          <a:xfrm>
            <a:off x="857611" y="2779444"/>
            <a:ext cx="7054500" cy="10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810325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1782562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2754799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>
            <a:off x="3727036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4699273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5671510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6643747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7615984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863525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W1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1835752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W2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80797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W3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378021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W4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475245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W5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572469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W6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1" name="Google Shape;251;p31"/>
          <p:cNvSpPr txBox="1"/>
          <p:nvPr/>
        </p:nvSpPr>
        <p:spPr>
          <a:xfrm>
            <a:off x="6696912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W7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2" name="Google Shape;252;p31"/>
          <p:cNvSpPr txBox="1"/>
          <p:nvPr/>
        </p:nvSpPr>
        <p:spPr>
          <a:xfrm>
            <a:off x="7669165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W8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3" name="Google Shape;253;p31"/>
          <p:cNvSpPr txBox="1"/>
          <p:nvPr/>
        </p:nvSpPr>
        <p:spPr>
          <a:xfrm>
            <a:off x="52772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Roblox Studio Basics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1"/>
          <p:cNvSpPr txBox="1"/>
          <p:nvPr/>
        </p:nvSpPr>
        <p:spPr>
          <a:xfrm>
            <a:off x="15370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1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1"/>
          <p:cNvSpPr txBox="1"/>
          <p:nvPr/>
        </p:nvSpPr>
        <p:spPr>
          <a:xfrm>
            <a:off x="24945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1"/>
          <p:cNvSpPr txBox="1"/>
          <p:nvPr/>
        </p:nvSpPr>
        <p:spPr>
          <a:xfrm>
            <a:off x="3452113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Intro to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4409619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Parameters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5367151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Loops &amp; Conditionals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6324656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Functions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7307174" y="1605663"/>
            <a:ext cx="1245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Programming Projects with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9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A </a:t>
            </a:r>
            <a:r>
              <a:rPr lang="en-US">
                <a:solidFill>
                  <a:schemeClr val="accent2"/>
                </a:solidFill>
              </a:rPr>
              <a:t>CAR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62" name="Google Shape;46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0" y="1048475"/>
            <a:ext cx="4450330" cy="3407076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9"/>
          <p:cNvSpPr txBox="1"/>
          <p:nvPr/>
        </p:nvSpPr>
        <p:spPr>
          <a:xfrm>
            <a:off x="5296350" y="1048475"/>
            <a:ext cx="35769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444C56"/>
                </a:solidFill>
                <a:highlight>
                  <a:srgbClr val="FFFFFF"/>
                </a:highlight>
              </a:rPr>
              <a:t>Game Development Process</a:t>
            </a:r>
            <a:endParaRPr b="1"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IDEATE: We want to build a Racing Car in Roblox.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should a car be able to do?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are some cool features we could add?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DESIGN: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parts can you see?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constraints?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Where do we start?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TESTING: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When should we test?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0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ANATOMY OF </a:t>
            </a:r>
            <a:r>
              <a:rPr lang="en-US"/>
              <a:t>A </a:t>
            </a:r>
            <a:r>
              <a:rPr lang="en-US">
                <a:solidFill>
                  <a:schemeClr val="accent2"/>
                </a:solidFill>
              </a:rPr>
              <a:t>CAR WHEEL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69" name="Google Shape;46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8925" y="1247926"/>
            <a:ext cx="4063850" cy="2647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0" name="Google Shape;470;p50"/>
          <p:cNvCxnSpPr/>
          <p:nvPr/>
        </p:nvCxnSpPr>
        <p:spPr>
          <a:xfrm rot="10800000">
            <a:off x="5880925" y="2810950"/>
            <a:ext cx="957900" cy="341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1" name="Google Shape;471;p50"/>
          <p:cNvSpPr txBox="1"/>
          <p:nvPr/>
        </p:nvSpPr>
        <p:spPr>
          <a:xfrm>
            <a:off x="6912300" y="2780375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An axle is a rod that passes through the centre of a wheel. In a road vehicle like a car the engine turns the axle to make the wheels go round.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sp>
        <p:nvSpPr>
          <p:cNvPr id="472" name="Google Shape;472;p50"/>
          <p:cNvSpPr txBox="1"/>
          <p:nvPr/>
        </p:nvSpPr>
        <p:spPr>
          <a:xfrm>
            <a:off x="593725" y="1160750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The edge of the wheel moves around more quickly, but with less force than the centre of the wheel. </a:t>
            </a:r>
            <a:endParaRPr sz="900">
              <a:solidFill>
                <a:schemeClr val="accent4"/>
              </a:solidFill>
            </a:endParaRPr>
          </a:p>
        </p:txBody>
      </p:sp>
      <p:sp>
        <p:nvSpPr>
          <p:cNvPr id="473" name="Google Shape;473;p50"/>
          <p:cNvSpPr txBox="1"/>
          <p:nvPr/>
        </p:nvSpPr>
        <p:spPr>
          <a:xfrm>
            <a:off x="593725" y="3451050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The middle of the wheel moves around more slowly but with more turning force than the outside of the wheel.</a:t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474" name="Google Shape;474;p50"/>
          <p:cNvCxnSpPr/>
          <p:nvPr/>
        </p:nvCxnSpPr>
        <p:spPr>
          <a:xfrm>
            <a:off x="2794925" y="1543050"/>
            <a:ext cx="1158300" cy="12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5" name="Google Shape;475;p50"/>
          <p:cNvCxnSpPr/>
          <p:nvPr/>
        </p:nvCxnSpPr>
        <p:spPr>
          <a:xfrm flipH="1" rot="10800000">
            <a:off x="2794925" y="2905125"/>
            <a:ext cx="876600" cy="921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Edmodo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66" name="Google Shape;266;p32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Slides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Learning Material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Exercises/ Assignments / Quizzes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Tutorial Videos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Resource Hub 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32"/>
          <p:cNvSpPr/>
          <p:nvPr/>
        </p:nvSpPr>
        <p:spPr>
          <a:xfrm>
            <a:off x="584175" y="29575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761325" y="3464824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Directly message teachers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Questions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Screenshots of your work 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758625" y="3099005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2" name="Google Shape;2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075" y="1274988"/>
            <a:ext cx="2593524" cy="25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2"/>
          <p:cNvSpPr/>
          <p:nvPr/>
        </p:nvSpPr>
        <p:spPr>
          <a:xfrm>
            <a:off x="6282075" y="17976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TO CHECK</a:t>
            </a:r>
            <a:endParaRPr b="1" sz="12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FRIDAY AFTERNOON EVERY WEEK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Getting Started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3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Lesson3_Extension.rblx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Worksheet Wk4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Lesson4.txt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33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Download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850" y="1035713"/>
            <a:ext cx="2593524" cy="259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/>
          <p:nvPr>
            <p:ph idx="1" type="body"/>
          </p:nvPr>
        </p:nvSpPr>
        <p:spPr>
          <a:xfrm>
            <a:off x="595340" y="635616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600"/>
              <a:t>TODAY’S </a:t>
            </a:r>
            <a:r>
              <a:rPr lang="en-US" sz="2600">
                <a:solidFill>
                  <a:schemeClr val="accent2"/>
                </a:solidFill>
              </a:rPr>
              <a:t>LESSON </a:t>
            </a:r>
            <a:endParaRPr sz="2600">
              <a:solidFill>
                <a:schemeClr val="accent2"/>
              </a:solidFill>
            </a:endParaRPr>
          </a:p>
        </p:txBody>
      </p:sp>
      <p:sp>
        <p:nvSpPr>
          <p:cNvPr id="288" name="Google Shape;288;p34"/>
          <p:cNvSpPr/>
          <p:nvPr/>
        </p:nvSpPr>
        <p:spPr>
          <a:xfrm>
            <a:off x="593724" y="15430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4"/>
          <p:cNvSpPr txBox="1"/>
          <p:nvPr/>
        </p:nvSpPr>
        <p:spPr>
          <a:xfrm>
            <a:off x="744019" y="16068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1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1386850" y="1706450"/>
            <a:ext cx="3000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REVIEW: TRAMPOLINE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4"/>
          <p:cNvSpPr/>
          <p:nvPr/>
        </p:nvSpPr>
        <p:spPr>
          <a:xfrm>
            <a:off x="1873574" y="236460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2023869" y="242840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2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3" name="Google Shape;293;p34"/>
          <p:cNvSpPr txBox="1"/>
          <p:nvPr/>
        </p:nvSpPr>
        <p:spPr>
          <a:xfrm>
            <a:off x="2666700" y="2528000"/>
            <a:ext cx="5250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INTRODUCTION TO LUA: VARIABLES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34"/>
          <p:cNvSpPr/>
          <p:nvPr/>
        </p:nvSpPr>
        <p:spPr>
          <a:xfrm>
            <a:off x="3047124" y="3295564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3197419" y="3359363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3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6" name="Google Shape;296;p34"/>
          <p:cNvSpPr txBox="1"/>
          <p:nvPr/>
        </p:nvSpPr>
        <p:spPr>
          <a:xfrm>
            <a:off x="3840250" y="3458963"/>
            <a:ext cx="3000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ACTIVITY: CALCULATOR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34"/>
          <p:cNvSpPr/>
          <p:nvPr/>
        </p:nvSpPr>
        <p:spPr>
          <a:xfrm>
            <a:off x="3803124" y="4337276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4"/>
          <p:cNvSpPr txBox="1"/>
          <p:nvPr/>
        </p:nvSpPr>
        <p:spPr>
          <a:xfrm>
            <a:off x="3953419" y="4401075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4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9" name="Google Shape;299;p34"/>
          <p:cNvSpPr txBox="1"/>
          <p:nvPr/>
        </p:nvSpPr>
        <p:spPr>
          <a:xfrm>
            <a:off x="4596250" y="4500675"/>
            <a:ext cx="35346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PROJECT: RACING GAME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5" name="Google Shape;305;p35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306" name="Google Shape;306;p35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07" name="Google Shape;307;p35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ACTIVITY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308" name="Google Shape;308;p35"/>
          <p:cNvGrpSpPr/>
          <p:nvPr/>
        </p:nvGrpSpPr>
        <p:grpSpPr>
          <a:xfrm>
            <a:off x="4377401" y="2052355"/>
            <a:ext cx="426606" cy="426606"/>
            <a:chOff x="2818" y="1137"/>
            <a:chExt cx="2100" cy="2100"/>
          </a:xfrm>
        </p:grpSpPr>
        <p:sp>
          <p:nvSpPr>
            <p:cNvPr id="309" name="Google Shape;309;p35"/>
            <p:cNvSpPr/>
            <p:nvPr/>
          </p:nvSpPr>
          <p:spPr>
            <a:xfrm>
              <a:off x="2818" y="1137"/>
              <a:ext cx="2100" cy="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3064" y="1383"/>
              <a:ext cx="1554" cy="1556"/>
            </a:xfrm>
            <a:custGeom>
              <a:rect b="b" l="l" r="r" t="t"/>
              <a:pathLst>
                <a:path extrusionOk="0" h="760" w="760">
                  <a:moveTo>
                    <a:pt x="162" y="464"/>
                  </a:moveTo>
                  <a:cubicBezTo>
                    <a:pt x="162" y="738"/>
                    <a:pt x="162" y="738"/>
                    <a:pt x="162" y="738"/>
                  </a:cubicBezTo>
                  <a:cubicBezTo>
                    <a:pt x="162" y="751"/>
                    <a:pt x="152" y="760"/>
                    <a:pt x="140" y="760"/>
                  </a:cubicBezTo>
                  <a:cubicBezTo>
                    <a:pt x="22" y="760"/>
                    <a:pt x="22" y="760"/>
                    <a:pt x="22" y="760"/>
                  </a:cubicBezTo>
                  <a:cubicBezTo>
                    <a:pt x="9" y="760"/>
                    <a:pt x="0" y="751"/>
                    <a:pt x="0" y="738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0" y="452"/>
                    <a:pt x="9" y="442"/>
                    <a:pt x="22" y="442"/>
                  </a:cubicBezTo>
                  <a:cubicBezTo>
                    <a:pt x="140" y="442"/>
                    <a:pt x="140" y="442"/>
                    <a:pt x="140" y="442"/>
                  </a:cubicBezTo>
                  <a:cubicBezTo>
                    <a:pt x="152" y="442"/>
                    <a:pt x="162" y="452"/>
                    <a:pt x="162" y="464"/>
                  </a:cubicBezTo>
                  <a:close/>
                  <a:moveTo>
                    <a:pt x="340" y="318"/>
                  </a:moveTo>
                  <a:cubicBezTo>
                    <a:pt x="221" y="318"/>
                    <a:pt x="221" y="318"/>
                    <a:pt x="221" y="318"/>
                  </a:cubicBezTo>
                  <a:cubicBezTo>
                    <a:pt x="209" y="318"/>
                    <a:pt x="199" y="328"/>
                    <a:pt x="199" y="340"/>
                  </a:cubicBezTo>
                  <a:cubicBezTo>
                    <a:pt x="199" y="738"/>
                    <a:pt x="199" y="738"/>
                    <a:pt x="199" y="738"/>
                  </a:cubicBezTo>
                  <a:cubicBezTo>
                    <a:pt x="199" y="751"/>
                    <a:pt x="209" y="760"/>
                    <a:pt x="221" y="760"/>
                  </a:cubicBezTo>
                  <a:cubicBezTo>
                    <a:pt x="340" y="760"/>
                    <a:pt x="340" y="760"/>
                    <a:pt x="340" y="760"/>
                  </a:cubicBezTo>
                  <a:cubicBezTo>
                    <a:pt x="352" y="760"/>
                    <a:pt x="362" y="751"/>
                    <a:pt x="362" y="738"/>
                  </a:cubicBezTo>
                  <a:cubicBezTo>
                    <a:pt x="362" y="340"/>
                    <a:pt x="362" y="340"/>
                    <a:pt x="362" y="340"/>
                  </a:cubicBezTo>
                  <a:cubicBezTo>
                    <a:pt x="362" y="328"/>
                    <a:pt x="352" y="318"/>
                    <a:pt x="340" y="318"/>
                  </a:cubicBezTo>
                  <a:close/>
                  <a:moveTo>
                    <a:pt x="539" y="179"/>
                  </a:moveTo>
                  <a:cubicBezTo>
                    <a:pt x="420" y="179"/>
                    <a:pt x="420" y="179"/>
                    <a:pt x="420" y="179"/>
                  </a:cubicBezTo>
                  <a:cubicBezTo>
                    <a:pt x="408" y="179"/>
                    <a:pt x="398" y="189"/>
                    <a:pt x="398" y="201"/>
                  </a:cubicBezTo>
                  <a:cubicBezTo>
                    <a:pt x="398" y="738"/>
                    <a:pt x="398" y="738"/>
                    <a:pt x="398" y="738"/>
                  </a:cubicBezTo>
                  <a:cubicBezTo>
                    <a:pt x="398" y="751"/>
                    <a:pt x="408" y="760"/>
                    <a:pt x="420" y="760"/>
                  </a:cubicBezTo>
                  <a:cubicBezTo>
                    <a:pt x="539" y="760"/>
                    <a:pt x="539" y="760"/>
                    <a:pt x="539" y="760"/>
                  </a:cubicBezTo>
                  <a:cubicBezTo>
                    <a:pt x="551" y="760"/>
                    <a:pt x="561" y="751"/>
                    <a:pt x="561" y="738"/>
                  </a:cubicBezTo>
                  <a:cubicBezTo>
                    <a:pt x="561" y="201"/>
                    <a:pt x="561" y="201"/>
                    <a:pt x="561" y="201"/>
                  </a:cubicBezTo>
                  <a:cubicBezTo>
                    <a:pt x="561" y="189"/>
                    <a:pt x="551" y="179"/>
                    <a:pt x="539" y="179"/>
                  </a:cubicBezTo>
                  <a:close/>
                  <a:moveTo>
                    <a:pt x="738" y="0"/>
                  </a:moveTo>
                  <a:cubicBezTo>
                    <a:pt x="620" y="0"/>
                    <a:pt x="620" y="0"/>
                    <a:pt x="620" y="0"/>
                  </a:cubicBezTo>
                  <a:cubicBezTo>
                    <a:pt x="608" y="0"/>
                    <a:pt x="598" y="9"/>
                    <a:pt x="598" y="22"/>
                  </a:cubicBezTo>
                  <a:cubicBezTo>
                    <a:pt x="598" y="738"/>
                    <a:pt x="598" y="738"/>
                    <a:pt x="598" y="738"/>
                  </a:cubicBezTo>
                  <a:cubicBezTo>
                    <a:pt x="598" y="751"/>
                    <a:pt x="608" y="760"/>
                    <a:pt x="620" y="760"/>
                  </a:cubicBezTo>
                  <a:cubicBezTo>
                    <a:pt x="738" y="760"/>
                    <a:pt x="738" y="760"/>
                    <a:pt x="738" y="760"/>
                  </a:cubicBezTo>
                  <a:cubicBezTo>
                    <a:pt x="751" y="760"/>
                    <a:pt x="760" y="751"/>
                    <a:pt x="760" y="738"/>
                  </a:cubicBezTo>
                  <a:cubicBezTo>
                    <a:pt x="760" y="22"/>
                    <a:pt x="760" y="22"/>
                    <a:pt x="760" y="22"/>
                  </a:cubicBezTo>
                  <a:cubicBezTo>
                    <a:pt x="760" y="9"/>
                    <a:pt x="751" y="0"/>
                    <a:pt x="73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1" name="Google Shape;311;p35"/>
          <p:cNvSpPr txBox="1"/>
          <p:nvPr/>
        </p:nvSpPr>
        <p:spPr>
          <a:xfrm>
            <a:off x="2899062" y="3327202"/>
            <a:ext cx="3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rPr>
              <a:t>TRAMPOLINE</a:t>
            </a:r>
            <a:endParaRPr b="0" i="0" sz="3200" u="none" cap="none" strike="noStrike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WHAT IS A  </a:t>
            </a:r>
            <a:r>
              <a:rPr lang="en-US">
                <a:solidFill>
                  <a:schemeClr val="accent2"/>
                </a:solidFill>
              </a:rPr>
              <a:t>VARIABLE?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7" name="Google Shape;317;p36"/>
          <p:cNvSpPr txBox="1"/>
          <p:nvPr>
            <p:ph idx="1" type="body"/>
          </p:nvPr>
        </p:nvSpPr>
        <p:spPr>
          <a:xfrm>
            <a:off x="307175" y="1166650"/>
            <a:ext cx="3478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rPr b="1" i="0" lang="en-US" sz="2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Variables are useful for storing things that change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rPr i="0" lang="en-US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(i.e. things that "vary" - hence the word "variable")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t/>
            </a:r>
            <a:endParaRPr i="0" sz="17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rPr i="0" lang="en-US" sz="2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Try changing fav_num to </a:t>
            </a:r>
            <a:r>
              <a:rPr b="1" lang="en-US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102</a:t>
            </a:r>
            <a:r>
              <a:rPr i="0" lang="en-US" sz="2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8" name="Google Shape;318;p36"/>
          <p:cNvGrpSpPr/>
          <p:nvPr/>
        </p:nvGrpSpPr>
        <p:grpSpPr>
          <a:xfrm>
            <a:off x="5580900" y="2447003"/>
            <a:ext cx="2966192" cy="2053932"/>
            <a:chOff x="2265750" y="2059721"/>
            <a:chExt cx="2966192" cy="2738575"/>
          </a:xfrm>
        </p:grpSpPr>
        <p:pic>
          <p:nvPicPr>
            <p:cNvPr id="319" name="Google Shape;319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65750" y="2059721"/>
              <a:ext cx="2602989" cy="27351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0" name="Google Shape;320;p36"/>
            <p:cNvSpPr txBox="1"/>
            <p:nvPr/>
          </p:nvSpPr>
          <p:spPr>
            <a:xfrm rot="-1002005">
              <a:off x="3101973" y="3087375"/>
              <a:ext cx="1961638" cy="14598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i="0" lang="en-US" sz="3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fav_num</a:t>
              </a:r>
              <a:endParaRPr/>
            </a:p>
          </p:txBody>
        </p:sp>
      </p:grpSp>
      <p:sp>
        <p:nvSpPr>
          <p:cNvPr id="321" name="Google Shape;321;p36"/>
          <p:cNvSpPr/>
          <p:nvPr/>
        </p:nvSpPr>
        <p:spPr>
          <a:xfrm>
            <a:off x="6310800" y="1723331"/>
            <a:ext cx="973200" cy="969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6067500" y="959250"/>
            <a:ext cx="1459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6000"/>
              <a:t>102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PARTS OF A</a:t>
            </a:r>
            <a:r>
              <a:rPr lang="en-US"/>
              <a:t>  </a:t>
            </a:r>
            <a:r>
              <a:rPr lang="en-US">
                <a:solidFill>
                  <a:schemeClr val="accent2"/>
                </a:solidFill>
              </a:rPr>
              <a:t>VARIABLE? 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descr="variable.png" id="328" name="Google Shape;32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3450" y="1347250"/>
            <a:ext cx="5205200" cy="26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7"/>
          <p:cNvSpPr txBox="1"/>
          <p:nvPr/>
        </p:nvSpPr>
        <p:spPr>
          <a:xfrm>
            <a:off x="2882300" y="4286250"/>
            <a:ext cx="3607500" cy="6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Fav_num     =       102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OUR NEW VARIABLE IN ACTION: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35" name="Google Shape;335;p38"/>
          <p:cNvSpPr txBox="1"/>
          <p:nvPr>
            <p:ph idx="1" type="body"/>
          </p:nvPr>
        </p:nvSpPr>
        <p:spPr>
          <a:xfrm>
            <a:off x="593725" y="959250"/>
            <a:ext cx="70851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We're able to use our code for a new purpose, without rewriting everything: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38"/>
          <p:cNvSpPr txBox="1"/>
          <p:nvPr/>
        </p:nvSpPr>
        <p:spPr>
          <a:xfrm>
            <a:off x="457200" y="2383819"/>
            <a:ext cx="34518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fav_num - 6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=&gt; 96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fav_num * 2?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=&gt; 204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38"/>
          <p:cNvSpPr txBox="1"/>
          <p:nvPr/>
        </p:nvSpPr>
        <p:spPr>
          <a:xfrm>
            <a:off x="4668300" y="2383819"/>
            <a:ext cx="36603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fav_num + 21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=&gt; 123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fav_num / 2?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nsola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=&gt; 51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8" name="Google Shape;338;p38"/>
          <p:cNvGrpSpPr/>
          <p:nvPr/>
        </p:nvGrpSpPr>
        <p:grpSpPr>
          <a:xfrm>
            <a:off x="7424532" y="959245"/>
            <a:ext cx="1423772" cy="940975"/>
            <a:chOff x="2265750" y="2059721"/>
            <a:chExt cx="2966192" cy="2738575"/>
          </a:xfrm>
        </p:grpSpPr>
        <p:pic>
          <p:nvPicPr>
            <p:cNvPr id="339" name="Google Shape;339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65750" y="2059721"/>
              <a:ext cx="2602989" cy="27351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8"/>
            <p:cNvSpPr txBox="1"/>
            <p:nvPr/>
          </p:nvSpPr>
          <p:spPr>
            <a:xfrm rot="-1002005">
              <a:off x="3101973" y="3087375"/>
              <a:ext cx="1961638" cy="14598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fav_num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05-Modern Green Business Proposal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4B5050"/>
      </a:accent1>
      <a:accent2>
        <a:srgbClr val="55B441"/>
      </a:accent2>
      <a:accent3>
        <a:srgbClr val="6E7378"/>
      </a:accent3>
      <a:accent4>
        <a:srgbClr val="91969B"/>
      </a:accent4>
      <a:accent5>
        <a:srgbClr val="AAAFB4"/>
      </a:accent5>
      <a:accent6>
        <a:srgbClr val="DCE1E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